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Maven Pro"/>
      <p:regular r:id="rId22"/>
      <p:bold r:id="rId23"/>
    </p:embeddedFont>
    <p:embeddedFont>
      <p:font typeface="Lato Black"/>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MavenPro-regular.fntdata"/><Relationship Id="rId21" Type="http://schemas.openxmlformats.org/officeDocument/2006/relationships/font" Target="fonts/Nunito-boldItalic.fntdata"/><Relationship Id="rId24" Type="http://schemas.openxmlformats.org/officeDocument/2006/relationships/font" Target="fonts/LatoBlack-bold.fntdata"/><Relationship Id="rId23"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8a49e0ec3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a49e0ec3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see any problems, issues or concerns associated with this particular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Yeah, you can see some of the shortcomings of the availability of open-source software playing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Making it a paid app, the whole process is not actually sustainable.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project author, in the process of creating their project in an OPEN SOURCE environment, can be trapped by companies developers going through and appropriating the data, and used for themselves before the project reaches its completion.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a49e0ec3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a49e0ec3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don’t want to end with quite a pessimistic outlook to the entire situation, but please take a look at recent applications of open-source as a means and measure to get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around inaccessibility, inscalability of Big Data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many recently theorized open-source as become essentially a code word - a by word - for “trial version”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that it gives corporate developers the possibility to exploit the open-access code and products from Github for their own benefit, utilizations, motives and for their own</a:t>
            </a:r>
            <a:endParaRPr/>
          </a:p>
          <a:p>
            <a:pPr indent="0" lvl="0" marL="0" rtl="0" algn="l">
              <a:spcBef>
                <a:spcPts val="0"/>
              </a:spcBef>
              <a:spcAft>
                <a:spcPts val="0"/>
              </a:spcAft>
              <a:buNone/>
            </a:pPr>
            <a:r>
              <a:rPr lang="en"/>
              <a:t>Profit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even see cases in recent times in which Github users complain they pay developers later on for their own project with acknowledgment or monetary compensation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must ask the question: Does this allow for large companies like Microsoft to take over “open-access”????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actually all precludes Liu’s expressed desires and concerns to prevent the mismanagement/eventual take-over of Big Data within spaces like academia by corporate interests and big businesses.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(Therefore)...These recent actions by Big Companies that manage Big Data all encourages and promotes THE CULTURAL SINGULARITY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a49e0ec3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a49e0ec3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Comic Sans MS"/>
              <a:buChar char="●"/>
            </a:pPr>
            <a:r>
              <a:rPr lang="en" sz="1200">
                <a:latin typeface="Comic Sans MS"/>
                <a:ea typeface="Comic Sans MS"/>
                <a:cs typeface="Comic Sans MS"/>
                <a:sym typeface="Comic Sans MS"/>
              </a:rPr>
              <a:t>Nan Z. Da:  forming new visions of how they imagine and interpret computational literary studies, how they all tie in together. While using  Data in Humanities research doesn't mean understanding of the subject.</a:t>
            </a:r>
            <a:endParaRPr sz="1200">
              <a:latin typeface="Comic Sans MS"/>
              <a:ea typeface="Comic Sans MS"/>
              <a:cs typeface="Comic Sans MS"/>
              <a:sym typeface="Comic Sans MS"/>
            </a:endParaRPr>
          </a:p>
          <a:p>
            <a:pPr indent="0" lvl="0" marL="457200" rtl="0" algn="l">
              <a:spcBef>
                <a:spcPts val="0"/>
              </a:spcBef>
              <a:spcAft>
                <a:spcPts val="0"/>
              </a:spcAft>
              <a:buNone/>
            </a:pPr>
            <a:r>
              <a:t/>
            </a:r>
            <a:endParaRPr sz="1200">
              <a:latin typeface="Comic Sans MS"/>
              <a:ea typeface="Comic Sans MS"/>
              <a:cs typeface="Comic Sans MS"/>
              <a:sym typeface="Comic Sans MS"/>
            </a:endParaRPr>
          </a:p>
          <a:p>
            <a:pPr indent="-304800" lvl="0" marL="457200" rtl="0" algn="l">
              <a:spcBef>
                <a:spcPts val="0"/>
              </a:spcBef>
              <a:spcAft>
                <a:spcPts val="0"/>
              </a:spcAft>
              <a:buClr>
                <a:srgbClr val="000000"/>
              </a:buClr>
              <a:buSzPts val="1200"/>
              <a:buFont typeface="Comic Sans MS"/>
              <a:buChar char="●"/>
            </a:pPr>
            <a:r>
              <a:rPr lang="en" sz="1200">
                <a:latin typeface="Comic Sans MS"/>
                <a:ea typeface="Comic Sans MS"/>
                <a:cs typeface="Comic Sans MS"/>
                <a:sym typeface="Comic Sans MS"/>
              </a:rPr>
              <a:t>Our presentation focused on the accessibility of Data collection at an unprecedented scale and problems this poses as well as potential solutions to this within the Digital Humanities fields.</a:t>
            </a:r>
            <a:endParaRPr sz="1200">
              <a:latin typeface="Comic Sans MS"/>
              <a:ea typeface="Comic Sans MS"/>
              <a:cs typeface="Comic Sans MS"/>
              <a:sym typeface="Comic Sans MS"/>
            </a:endParaRPr>
          </a:p>
          <a:p>
            <a:pPr indent="0" lvl="0" marL="457200" rtl="0" algn="l">
              <a:spcBef>
                <a:spcPts val="0"/>
              </a:spcBef>
              <a:spcAft>
                <a:spcPts val="0"/>
              </a:spcAft>
              <a:buNone/>
            </a:pPr>
            <a:r>
              <a:t/>
            </a:r>
            <a:endParaRPr sz="1200">
              <a:latin typeface="Comic Sans MS"/>
              <a:ea typeface="Comic Sans MS"/>
              <a:cs typeface="Comic Sans MS"/>
              <a:sym typeface="Comic Sans MS"/>
            </a:endParaRPr>
          </a:p>
          <a:p>
            <a:pPr indent="-304800" lvl="0" marL="457200" rtl="0" algn="l">
              <a:spcBef>
                <a:spcPts val="0"/>
              </a:spcBef>
              <a:spcAft>
                <a:spcPts val="0"/>
              </a:spcAft>
              <a:buClr>
                <a:srgbClr val="000000"/>
              </a:buClr>
              <a:buSzPts val="1200"/>
              <a:buFont typeface="Comic Sans MS"/>
              <a:buChar char="●"/>
            </a:pPr>
            <a:r>
              <a:rPr lang="en" sz="1200">
                <a:latin typeface="Comic Sans MS"/>
                <a:ea typeface="Comic Sans MS"/>
                <a:cs typeface="Comic Sans MS"/>
                <a:sym typeface="Comic Sans MS"/>
              </a:rPr>
              <a:t>Shared understandings and often-times interdisciplinary approaches to open the pathways to Big Data, traditionally viewed as exclusive</a:t>
            </a:r>
            <a:endParaRPr sz="1200">
              <a:latin typeface="Comic Sans MS"/>
              <a:ea typeface="Comic Sans MS"/>
              <a:cs typeface="Comic Sans MS"/>
              <a:sym typeface="Comic Sans MS"/>
            </a:endParaRPr>
          </a:p>
          <a:p>
            <a:pPr indent="0" lvl="0" marL="457200" rtl="0" algn="l">
              <a:spcBef>
                <a:spcPts val="0"/>
              </a:spcBef>
              <a:spcAft>
                <a:spcPts val="0"/>
              </a:spcAft>
              <a:buNone/>
            </a:pPr>
            <a:r>
              <a:t/>
            </a:r>
            <a:endParaRPr sz="1200">
              <a:latin typeface="Comic Sans MS"/>
              <a:ea typeface="Comic Sans MS"/>
              <a:cs typeface="Comic Sans MS"/>
              <a:sym typeface="Comic Sans MS"/>
            </a:endParaRPr>
          </a:p>
          <a:p>
            <a:pPr indent="-304800" lvl="0" marL="457200" rtl="0" algn="l">
              <a:spcBef>
                <a:spcPts val="0"/>
              </a:spcBef>
              <a:spcAft>
                <a:spcPts val="0"/>
              </a:spcAft>
              <a:buClr>
                <a:srgbClr val="000000"/>
              </a:buClr>
              <a:buSzPts val="1200"/>
              <a:buFont typeface="Comic Sans MS"/>
              <a:buChar char="●"/>
            </a:pPr>
            <a:r>
              <a:rPr lang="en" sz="1200">
                <a:latin typeface="Comic Sans MS"/>
                <a:ea typeface="Comic Sans MS"/>
                <a:cs typeface="Comic Sans MS"/>
                <a:sym typeface="Comic Sans MS"/>
              </a:rPr>
              <a:t>There is a need within the humanities to increase access towards and foster accountability in Big Data.    </a:t>
            </a:r>
            <a:endParaRPr sz="1200">
              <a:latin typeface="Comic Sans MS"/>
              <a:ea typeface="Comic Sans MS"/>
              <a:cs typeface="Comic Sans MS"/>
              <a:sym typeface="Comic Sans MS"/>
            </a:endParaRPr>
          </a:p>
          <a:p>
            <a:pPr indent="0" lvl="0" marL="457200" rtl="0" algn="l">
              <a:spcBef>
                <a:spcPts val="0"/>
              </a:spcBef>
              <a:spcAft>
                <a:spcPts val="0"/>
              </a:spcAft>
              <a:buNone/>
            </a:pPr>
            <a:r>
              <a:t/>
            </a:r>
            <a:endParaRPr sz="105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92b3cb32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92b3cb32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context, solution.</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92b3cb32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92b3cb32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of our group project is divided by three parts: </a:t>
            </a:r>
            <a:r>
              <a:rPr lang="en"/>
              <a:t>Problem, context, solution.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213721d3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213721d3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213721d3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213721d3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213721d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213721d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1st. </a:t>
            </a:r>
            <a:endParaRPr/>
          </a:p>
          <a:p>
            <a:pPr indent="0" lvl="0" marL="0" rtl="0" algn="l">
              <a:spcBef>
                <a:spcPts val="0"/>
              </a:spcBef>
              <a:spcAft>
                <a:spcPts val="0"/>
              </a:spcAft>
              <a:buNone/>
            </a:pPr>
            <a:r>
              <a:rPr lang="en" sz="1400">
                <a:latin typeface="Nunito"/>
                <a:ea typeface="Nunito"/>
                <a:cs typeface="Nunito"/>
                <a:sym typeface="Nunito"/>
              </a:rPr>
              <a:t>More jobs in the humanities field that encourage or require expertise in digital technology</a:t>
            </a:r>
            <a:endParaRPr sz="1400">
              <a:latin typeface="Nunito"/>
              <a:ea typeface="Nunito"/>
              <a:cs typeface="Nunito"/>
              <a:sym typeface="Nunito"/>
            </a:endParaRPr>
          </a:p>
          <a:p>
            <a:pPr indent="0" lvl="0" marL="0" rtl="0" algn="l">
              <a:spcBef>
                <a:spcPts val="0"/>
              </a:spcBef>
              <a:spcAft>
                <a:spcPts val="0"/>
              </a:spcAft>
              <a:buNone/>
            </a:pPr>
            <a:r>
              <a:t/>
            </a:r>
            <a:endParaRPr sz="1400">
              <a:latin typeface="Nunito"/>
              <a:ea typeface="Nunito"/>
              <a:cs typeface="Nunito"/>
              <a:sym typeface="Nunito"/>
            </a:endParaRPr>
          </a:p>
          <a:p>
            <a:pPr indent="-298450" lvl="0" marL="457200" rtl="0" algn="l">
              <a:spcBef>
                <a:spcPts val="0"/>
              </a:spcBef>
              <a:spcAft>
                <a:spcPts val="0"/>
              </a:spcAft>
              <a:buSzPts val="1100"/>
              <a:buChar char="-"/>
            </a:pPr>
            <a:r>
              <a:rPr lang="en"/>
              <a:t>Job advertisements in history, English, art history, archaeology, and media studies now include a regular sprinkling of positions requiring expertise in digital technology, some even as the primary field.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Undergraduate and graduate courses, certificates, and masters programs in digital humanities are appearing in a diverse range of institutions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2nd.</a:t>
            </a:r>
            <a:endParaRPr/>
          </a:p>
          <a:p>
            <a:pPr indent="-298450" lvl="0" marL="457200" rtl="0" algn="l">
              <a:spcBef>
                <a:spcPts val="0"/>
              </a:spcBef>
              <a:spcAft>
                <a:spcPts val="0"/>
              </a:spcAft>
              <a:buSzPts val="1100"/>
              <a:buChar char="-"/>
            </a:pPr>
            <a:r>
              <a:rPr lang="en"/>
              <a:t>Entry into the workings of Big Data can help many scholars</a:t>
            </a:r>
            <a:endParaRPr/>
          </a:p>
          <a:p>
            <a:pPr indent="-298450" lvl="0" marL="457200" rtl="0" algn="l">
              <a:spcBef>
                <a:spcPts val="0"/>
              </a:spcBef>
              <a:spcAft>
                <a:spcPts val="0"/>
              </a:spcAft>
              <a:buSzPts val="1100"/>
              <a:buChar char="-"/>
            </a:pPr>
            <a:r>
              <a:rPr lang="en"/>
              <a:t>Ex) Text analysis in big data can help derive meaningful data from unstructured text</a:t>
            </a:r>
            <a:endParaRPr/>
          </a:p>
          <a:p>
            <a:pPr indent="-298450" lvl="0" marL="457200" rtl="0" algn="l">
              <a:spcBef>
                <a:spcPts val="0"/>
              </a:spcBef>
              <a:spcAft>
                <a:spcPts val="0"/>
              </a:spcAft>
              <a:buSzPts val="1100"/>
              <a:buChar char="-"/>
            </a:pPr>
            <a:r>
              <a:rPr lang="en"/>
              <a:t>Ex)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3rd.</a:t>
            </a:r>
            <a:endParaRPr/>
          </a:p>
          <a:p>
            <a:pPr indent="-298450" lvl="0" marL="457200" rtl="0" algn="l">
              <a:spcBef>
                <a:spcPts val="0"/>
              </a:spcBef>
              <a:spcAft>
                <a:spcPts val="0"/>
              </a:spcAft>
              <a:buSzPts val="1100"/>
              <a:buChar char="-"/>
            </a:pPr>
            <a:r>
              <a:rPr lang="en"/>
              <a:t>working to obtain more access and additional digitized sources will require historians to confront their reliance on search as a research method and its limits as an approach to understanding digitized sources.</a:t>
            </a:r>
            <a:endParaRPr/>
          </a:p>
          <a:p>
            <a:pPr indent="-298450" lvl="0" marL="457200" rtl="0" algn="l">
              <a:spcBef>
                <a:spcPts val="0"/>
              </a:spcBef>
              <a:spcAft>
                <a:spcPts val="0"/>
              </a:spcAft>
              <a:buSzPts val="1100"/>
              <a:buChar char="-"/>
            </a:pPr>
            <a:r>
              <a:rPr lang="en"/>
              <a:t>Scholars that are simply searching collections with an API as part of their research are missing an opportunity to put those search results into context.</a:t>
            </a:r>
            <a:endParaRPr/>
          </a:p>
          <a:p>
            <a:pPr indent="-298450" lvl="0" marL="457200" rtl="0" algn="l">
              <a:spcBef>
                <a:spcPts val="0"/>
              </a:spcBef>
              <a:spcAft>
                <a:spcPts val="0"/>
              </a:spcAft>
              <a:buSzPts val="1100"/>
              <a:buChar char="-"/>
            </a:pPr>
            <a:r>
              <a:rPr lang="en"/>
              <a:t>The need to contextualize searches with Big Data, here, can offer historians the use of digitized collections to recover the history of individuals</a:t>
            </a:r>
            <a:endParaRPr/>
          </a:p>
          <a:p>
            <a:pPr indent="-298450" lvl="0" marL="457200" rtl="0" algn="l">
              <a:spcBef>
                <a:spcPts val="0"/>
              </a:spcBef>
              <a:spcAft>
                <a:spcPts val="0"/>
              </a:spcAft>
              <a:buSzPts val="1100"/>
              <a:buChar char="-"/>
            </a:pPr>
            <a:r>
              <a:rPr lang="en"/>
              <a:t>Not just important figures, but ordinary individuals that may otherwise be lost in history</a:t>
            </a:r>
            <a:endParaRPr/>
          </a:p>
          <a:p>
            <a:pPr indent="-298450" lvl="0" marL="457200" rtl="0" algn="l">
              <a:spcBef>
                <a:spcPts val="0"/>
              </a:spcBef>
              <a:spcAft>
                <a:spcPts val="0"/>
              </a:spcAft>
              <a:buSzPts val="1100"/>
              <a:buChar char="-"/>
            </a:pPr>
            <a:r>
              <a:rPr lang="en"/>
              <a:t>Roberton says This use of Text analysis will become more prevalent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213721d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213721d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As Robertson explores digital history’s use of the Web and computational tools, he most importantly points out that the lack of digitized sources limits text analysis tools.</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en"/>
              <a:t>As Dan Cohen</a:t>
            </a:r>
            <a:endParaRPr/>
          </a:p>
          <a:p>
            <a:pPr indent="0" lvl="0" marL="457200" rtl="0" algn="l">
              <a:spcBef>
                <a:spcPts val="0"/>
              </a:spcBef>
              <a:spcAft>
                <a:spcPts val="0"/>
              </a:spcAft>
              <a:buNone/>
            </a:pPr>
            <a:r>
              <a:rPr lang="en"/>
              <a:t>(American Historian, Founding Executive Director of the Digital Public Library of America)</a:t>
            </a:r>
            <a:endParaRPr/>
          </a:p>
          <a:p>
            <a:pPr indent="0" lvl="0" marL="457200" rtl="0" algn="l">
              <a:spcBef>
                <a:spcPts val="0"/>
              </a:spcBef>
              <a:spcAft>
                <a:spcPts val="0"/>
              </a:spcAft>
              <a:buNone/>
            </a:pPr>
            <a:r>
              <a:rPr lang="en"/>
              <a:t> noted, “Unless we can have machines scan, sort, and apply digital techniques to the full texts of documents, we can’t do sophisticated digital scholarship”</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Moreover, he notes that making digitized materials more accessible over computational tools is quite expensive and often time-consuming in the case of unpublished or printed sources that historians often rely on.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handwriting must be transcribed.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This suggests that the limits of working with Big Data drive scholars away due to their reliance on their current research methods.  </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en"/>
              <a:t>In addition, many of the historical sources that are digitized are only accessible by search, in databases that do not have an API or other means of accessing the complete data. </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en"/>
              <a:t>This is particularly true of the commercial databases that contain digitized newspapers, a published source widely relevant to historical research and less so to other fields in digital humanities.</a:t>
            </a:r>
            <a:endParaRPr/>
          </a:p>
          <a:p>
            <a:pPr indent="0" lvl="0" marL="0" rtl="0" algn="l">
              <a:spcBef>
                <a:spcPts val="0"/>
              </a:spcBef>
              <a:spcAft>
                <a:spcPts val="0"/>
              </a:spcAft>
              <a:buNone/>
            </a:pPr>
            <a:r>
              <a:rPr lang="en"/>
              <a:t>	</a:t>
            </a:r>
            <a:endParaRPr/>
          </a:p>
          <a:p>
            <a:pPr indent="0" lvl="0" marL="457200" rtl="0" algn="l">
              <a:spcBef>
                <a:spcPts val="0"/>
              </a:spcBef>
              <a:spcAft>
                <a:spcPts val="0"/>
              </a:spcAft>
              <a:buNone/>
            </a:pPr>
            <a:r>
              <a:rPr lang="en"/>
              <a:t>costresults that are returned are only images of the page, containing no machine-readable text. Not only is there no means of bulk export, but the licensing agreements expressly prohibit data mining.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Robertson concludes that humanities scholars who do not see their field being represented can become alienated due to discussions of digital humanities not acknowledging the different sources, approaches, and questions of humanities disciplines. To engage more scholars in digital humanities, using disciplinary terms alongside displaying the values and practices of digital humanities are key in helping them with their own disciplinary project.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8213721d3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213721d3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According to Alan Liu:</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“cultural singularity……….Culture, in the context of Cultural Singularity, debases itself into merely forms of knowledge that have essentially become products of “information capital”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(Note: We should see Cultural singularity as really a negative influence for the Digital Humanities)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article by extent is also a thorough look into the intersection between Big Data and gathering information for the humanities just like Robertson’s Article.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Alan Liu fleshes out the challenges of inaccesibility to information Big Data provides and its effects on culture and the humanities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surmounts to….all these academic institutions having to rely on Platforms maintained and operated by Big Data Companies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Does this allow academics, students, scholars and digital humanities professionals easy access to what they are looking for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These methods and techniques to access these sources prove to be not as easily readily available for patrons according to Liu</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He then provides solutions -- important solutions -- within the Digital Humanities’ sphere to counter the role of a monolithic “Cultural Singularity” that is caused directly by Big Data’s selective management of vast/incomprehensible sources of data.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as students in the digital humanities have to watch out for the threat of the collusion between agents of the quote-on-quote “the deep government and industrial”  toward extracting their own maximum value from the data, often times the data in the possession by our own hands created and crafted by our own selves,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without any representation from academia and society at large.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People like you or me.  Therefore, we have to look out for lack of representation from academia and us Digital Humanities students that exclude Our access to Data.  Even often times Data created by own ourselves.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213721d3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213721d3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Liu’s overall strategy is the implementation of “new practices surrounding rigid structures”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such possible solution is open-source / open-access / open-media, specific examples conol like creative commons.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just call everything “open-source” and focus on open-source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your favorite as we have heavily delved into in this class, Github is the most popular platform for sharing open-source software.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rgbClr val="599191">
            <a:alpha val="7207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99191">
            <a:alpha val="72070"/>
          </a:srgbClr>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305975" y="276850"/>
            <a:ext cx="6403800" cy="34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The Use of Big Data</a:t>
            </a:r>
            <a:endParaRPr sz="3200"/>
          </a:p>
          <a:p>
            <a:pPr indent="0" lvl="0" marL="457200" rtl="0" algn="l">
              <a:spcBef>
                <a:spcPts val="0"/>
              </a:spcBef>
              <a:spcAft>
                <a:spcPts val="0"/>
              </a:spcAft>
              <a:buNone/>
            </a:pPr>
            <a:r>
              <a:t/>
            </a:r>
            <a:endParaRPr sz="3200"/>
          </a:p>
          <a:p>
            <a:pPr indent="0" lvl="0" marL="0" rtl="0" algn="l">
              <a:spcBef>
                <a:spcPts val="0"/>
              </a:spcBef>
              <a:spcAft>
                <a:spcPts val="0"/>
              </a:spcAft>
              <a:buNone/>
            </a:pPr>
            <a:r>
              <a:t/>
            </a:r>
            <a:endParaRPr b="0" sz="2400"/>
          </a:p>
        </p:txBody>
      </p:sp>
      <p:sp>
        <p:nvSpPr>
          <p:cNvPr id="278" name="Google Shape;278;p13"/>
          <p:cNvSpPr txBox="1"/>
          <p:nvPr>
            <p:ph idx="1" type="subTitle"/>
          </p:nvPr>
        </p:nvSpPr>
        <p:spPr>
          <a:xfrm>
            <a:off x="225150" y="3838875"/>
            <a:ext cx="7698300" cy="12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aven Pro"/>
                <a:ea typeface="Maven Pro"/>
                <a:cs typeface="Maven Pro"/>
                <a:sym typeface="Maven Pro"/>
              </a:rPr>
              <a:t>By </a:t>
            </a:r>
            <a:r>
              <a:rPr lang="en" sz="2400">
                <a:latin typeface="Maven Pro"/>
                <a:ea typeface="Maven Pro"/>
                <a:cs typeface="Maven Pro"/>
                <a:sym typeface="Maven Pro"/>
              </a:rPr>
              <a:t>Tate Barend, Tan Pham &amp; Kevin Lee</a:t>
            </a:r>
            <a:endParaRPr sz="2400">
              <a:latin typeface="Maven Pro"/>
              <a:ea typeface="Maven Pro"/>
              <a:cs typeface="Maven Pro"/>
              <a:sym typeface="Maven Pro"/>
            </a:endParaRPr>
          </a:p>
          <a:p>
            <a:pPr indent="0" lvl="0" marL="0" rtl="0" algn="l">
              <a:spcBef>
                <a:spcPts val="0"/>
              </a:spcBef>
              <a:spcAft>
                <a:spcPts val="0"/>
              </a:spcAft>
              <a:buNone/>
            </a:pPr>
            <a:r>
              <a:rPr lang="en" sz="2400">
                <a:latin typeface="Maven Pro"/>
                <a:ea typeface="Maven Pro"/>
                <a:cs typeface="Maven Pro"/>
                <a:sym typeface="Maven Pro"/>
              </a:rPr>
              <a:t>Digital Humanities 101  </a:t>
            </a:r>
            <a:endParaRPr sz="2400">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45" name="Shape 345"/>
        <p:cNvGrpSpPr/>
        <p:nvPr/>
      </p:nvGrpSpPr>
      <p:grpSpPr>
        <a:xfrm>
          <a:off x="0" y="0"/>
          <a:ext cx="0" cy="0"/>
          <a:chOff x="0" y="0"/>
          <a:chExt cx="0" cy="0"/>
        </a:xfrm>
      </p:grpSpPr>
      <p:pic>
        <p:nvPicPr>
          <p:cNvPr id="346" name="Google Shape;346;p22"/>
          <p:cNvPicPr preferRelativeResize="0"/>
          <p:nvPr/>
        </p:nvPicPr>
        <p:blipFill>
          <a:blip r:embed="rId3">
            <a:alphaModFix/>
          </a:blip>
          <a:stretch>
            <a:fillRect/>
          </a:stretch>
        </p:blipFill>
        <p:spPr>
          <a:xfrm>
            <a:off x="634088" y="691625"/>
            <a:ext cx="7191375" cy="2714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50" name="Shape 350"/>
        <p:cNvGrpSpPr/>
        <p:nvPr/>
      </p:nvGrpSpPr>
      <p:grpSpPr>
        <a:xfrm>
          <a:off x="0" y="0"/>
          <a:ext cx="0" cy="0"/>
          <a:chOff x="0" y="0"/>
          <a:chExt cx="0" cy="0"/>
        </a:xfrm>
      </p:grpSpPr>
      <p:sp>
        <p:nvSpPr>
          <p:cNvPr id="351" name="Google Shape;351;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Against the Cultural Singularity</a:t>
            </a:r>
            <a:endParaRPr/>
          </a:p>
        </p:txBody>
      </p:sp>
      <p:sp>
        <p:nvSpPr>
          <p:cNvPr id="352" name="Google Shape;352;p23"/>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Open-source as a code word for </a:t>
            </a:r>
            <a:r>
              <a:rPr b="1" lang="en"/>
              <a:t>'trial version'</a:t>
            </a:r>
            <a:endParaRPr b="1"/>
          </a:p>
          <a:p>
            <a:pPr indent="-311150" lvl="0" marL="457200" rtl="0" algn="l">
              <a:spcBef>
                <a:spcPts val="1600"/>
              </a:spcBef>
              <a:spcAft>
                <a:spcPts val="0"/>
              </a:spcAft>
              <a:buSzPts val="1300"/>
              <a:buChar char="●"/>
            </a:pPr>
            <a:r>
              <a:rPr lang="en"/>
              <a:t>Possibility of corporate developers exploiting open-access products from Github for free for their own motives and profit</a:t>
            </a:r>
            <a:endParaRPr/>
          </a:p>
          <a:p>
            <a:pPr indent="-311150" lvl="0" marL="457200" rtl="0" algn="l">
              <a:spcBef>
                <a:spcPts val="0"/>
              </a:spcBef>
              <a:spcAft>
                <a:spcPts val="0"/>
              </a:spcAft>
              <a:buSzPts val="1300"/>
              <a:buChar char="●"/>
            </a:pPr>
            <a:r>
              <a:rPr lang="en"/>
              <a:t>eventually Github users pay their developers for their own project</a:t>
            </a:r>
            <a:endParaRPr/>
          </a:p>
          <a:p>
            <a:pPr indent="0" lvl="0" marL="0" rtl="0" algn="l">
              <a:spcBef>
                <a:spcPts val="1600"/>
              </a:spcBef>
              <a:spcAft>
                <a:spcPts val="0"/>
              </a:spcAft>
              <a:buNone/>
            </a:pPr>
            <a:r>
              <a:rPr b="1" lang="en"/>
              <a:t>Does this allow for large companies like Microsoft to take over "open-access"?</a:t>
            </a:r>
            <a:endParaRPr b="1"/>
          </a:p>
          <a:p>
            <a:pPr indent="0" lvl="0" marL="0" rtl="0" algn="l">
              <a:spcBef>
                <a:spcPts val="1600"/>
              </a:spcBef>
              <a:spcAft>
                <a:spcPts val="0"/>
              </a:spcAft>
              <a:buNone/>
            </a:pPr>
            <a:r>
              <a:rPr lang="en" u="sng"/>
              <a:t>Precludes Liu's expressed concerns</a:t>
            </a:r>
            <a:r>
              <a:rPr lang="en"/>
              <a:t> and desires to prevent the mismanagement/take-over of Big Data within spaces like academia by corporate interests/big businesses as a clear example of  "cultural singularity"</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24"/>
          <p:cNvSpPr txBox="1"/>
          <p:nvPr>
            <p:ph type="title"/>
          </p:nvPr>
        </p:nvSpPr>
        <p:spPr>
          <a:xfrm>
            <a:off x="1056750" y="48522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FFFFFF"/>
                </a:solidFill>
              </a:rPr>
              <a:t>Conclusion</a:t>
            </a:r>
            <a:endParaRPr u="sng">
              <a:solidFill>
                <a:srgbClr val="FFFFFF"/>
              </a:solidFill>
            </a:endParaRPr>
          </a:p>
        </p:txBody>
      </p:sp>
      <p:sp>
        <p:nvSpPr>
          <p:cNvPr id="358" name="Google Shape;358;p24"/>
          <p:cNvSpPr txBox="1"/>
          <p:nvPr>
            <p:ph idx="1" type="body"/>
          </p:nvPr>
        </p:nvSpPr>
        <p:spPr>
          <a:xfrm>
            <a:off x="1056750" y="1520550"/>
            <a:ext cx="7030500" cy="3578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650">
                <a:solidFill>
                  <a:srgbClr val="000000"/>
                </a:solidFill>
                <a:latin typeface="Lato Black"/>
                <a:ea typeface="Lato Black"/>
                <a:cs typeface="Lato Black"/>
                <a:sym typeface="Lato Black"/>
              </a:rPr>
              <a:t>“The era of Big Data has only just begun, but it is already important that we start questioning the assumptions, values, and biases of this new wave of research.”</a:t>
            </a:r>
            <a:endParaRPr sz="2650">
              <a:solidFill>
                <a:srgbClr val="000000"/>
              </a:solidFill>
              <a:latin typeface="Lato Black"/>
              <a:ea typeface="Lato Black"/>
              <a:cs typeface="Lato Black"/>
              <a:sym typeface="Lato Black"/>
            </a:endParaRPr>
          </a:p>
          <a:p>
            <a:pPr indent="457200" lvl="0" marL="2286000" rtl="0" algn="ctr">
              <a:lnSpc>
                <a:spcPct val="150000"/>
              </a:lnSpc>
              <a:spcBef>
                <a:spcPts val="0"/>
              </a:spcBef>
              <a:spcAft>
                <a:spcPts val="0"/>
              </a:spcAft>
              <a:buNone/>
            </a:pPr>
            <a:r>
              <a:rPr lang="en" sz="2650">
                <a:solidFill>
                  <a:srgbClr val="000000"/>
                </a:solidFill>
                <a:latin typeface="Lato Black"/>
                <a:ea typeface="Lato Black"/>
                <a:cs typeface="Lato Black"/>
                <a:sym typeface="Lato Black"/>
              </a:rPr>
              <a:t>-Boyd </a:t>
            </a:r>
            <a:endParaRPr sz="2650">
              <a:solidFill>
                <a:srgbClr val="000000"/>
              </a:solidFill>
              <a:latin typeface="Lato Black"/>
              <a:ea typeface="Lato Black"/>
              <a:cs typeface="Lato Black"/>
              <a:sym typeface="Lato Black"/>
            </a:endParaRPr>
          </a:p>
          <a:p>
            <a:pPr indent="0" lvl="0" marL="0" rtl="0" algn="ctr">
              <a:lnSpc>
                <a:spcPct val="150000"/>
              </a:lnSpc>
              <a:spcBef>
                <a:spcPts val="0"/>
              </a:spcBef>
              <a:spcAft>
                <a:spcPts val="0"/>
              </a:spcAft>
              <a:buNone/>
            </a:pPr>
            <a:r>
              <a:t/>
            </a:r>
            <a:endParaRPr sz="2650">
              <a:solidFill>
                <a:srgbClr val="000000"/>
              </a:solidFill>
              <a:latin typeface="Lato Black"/>
              <a:ea typeface="Lato Black"/>
              <a:cs typeface="Lato Black"/>
              <a:sym typeface="Lato Black"/>
            </a:endParaRPr>
          </a:p>
          <a:p>
            <a:pPr indent="0" lvl="0" marL="457200" rtl="0" algn="ctr">
              <a:lnSpc>
                <a:spcPct val="150000"/>
              </a:lnSpc>
              <a:spcBef>
                <a:spcPts val="0"/>
              </a:spcBef>
              <a:spcAft>
                <a:spcPts val="0"/>
              </a:spcAft>
              <a:buNone/>
            </a:pPr>
            <a:r>
              <a:t/>
            </a:r>
            <a:endParaRPr sz="2250">
              <a:solidFill>
                <a:srgbClr val="000000"/>
              </a:solidFill>
              <a:latin typeface="Lato Black"/>
              <a:ea typeface="Lato Black"/>
              <a:cs typeface="Lato Black"/>
              <a:sym typeface="Lato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rPr>
              <a:t>Our Proposition</a:t>
            </a:r>
            <a:endParaRPr>
              <a:solidFill>
                <a:srgbClr val="D9D9D9"/>
              </a:solidFill>
            </a:endParaRPr>
          </a:p>
        </p:txBody>
      </p:sp>
      <p:sp>
        <p:nvSpPr>
          <p:cNvPr id="284" name="Google Shape;284;p14"/>
          <p:cNvSpPr txBox="1"/>
          <p:nvPr>
            <p:ph idx="1" type="body"/>
          </p:nvPr>
        </p:nvSpPr>
        <p:spPr>
          <a:xfrm>
            <a:off x="1303800" y="15244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Our understanding of Big Data: </a:t>
            </a:r>
            <a:endParaRPr sz="1400">
              <a:solidFill>
                <a:srgbClr val="FFFFFF"/>
              </a:solidFill>
            </a:endParaRPr>
          </a:p>
          <a:p>
            <a:pPr indent="-317500" lvl="0" marL="457200" rtl="0" algn="l">
              <a:spcBef>
                <a:spcPts val="1600"/>
              </a:spcBef>
              <a:spcAft>
                <a:spcPts val="0"/>
              </a:spcAft>
              <a:buClr>
                <a:srgbClr val="FFFFFF"/>
              </a:buClr>
              <a:buSzPts val="1400"/>
              <a:buChar char="●"/>
            </a:pPr>
            <a:r>
              <a:rPr lang="en" sz="1400">
                <a:solidFill>
                  <a:srgbClr val="FFFFFF"/>
                </a:solidFill>
              </a:rPr>
              <a:t>Big Data is the</a:t>
            </a:r>
            <a:r>
              <a:rPr lang="en" sz="1400">
                <a:solidFill>
                  <a:srgbClr val="FFFFFF"/>
                </a:solidFill>
              </a:rPr>
              <a:t> massive amount of data that is being created every second, by everyone.</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While only a few are in the position to understand and analyze these Data sets.</a:t>
            </a:r>
            <a:endParaRPr sz="1400">
              <a:solidFill>
                <a:srgbClr val="FFFFFF"/>
              </a:solidFill>
            </a:endParaRPr>
          </a:p>
          <a:p>
            <a:pPr indent="0" lvl="0" marL="0" rtl="0" algn="l">
              <a:spcBef>
                <a:spcPts val="1600"/>
              </a:spcBef>
              <a:spcAft>
                <a:spcPts val="1600"/>
              </a:spcAft>
              <a:buNone/>
            </a:pPr>
            <a:r>
              <a:rPr lang="en" sz="1400">
                <a:solidFill>
                  <a:srgbClr val="FFFFFF"/>
                </a:solidFill>
              </a:rPr>
              <a:t>Our </a:t>
            </a:r>
            <a:r>
              <a:rPr lang="en" sz="1400">
                <a:solidFill>
                  <a:srgbClr val="FFFFFF"/>
                </a:solidFill>
              </a:rPr>
              <a:t>presentation</a:t>
            </a:r>
            <a:r>
              <a:rPr lang="en" sz="1400">
                <a:solidFill>
                  <a:srgbClr val="FFFFFF"/>
                </a:solidFill>
              </a:rPr>
              <a:t> will focus on the a</a:t>
            </a:r>
            <a:r>
              <a:rPr lang="en" sz="1400">
                <a:solidFill>
                  <a:srgbClr val="FFFFFF"/>
                </a:solidFill>
              </a:rPr>
              <a:t>ccessibility of Data collection at an unprecedented scale and problems this poses as well as potential solutions within the Digital Humanities fields</a:t>
            </a:r>
            <a:r>
              <a:rPr lang="en" sz="1400"/>
              <a:t>.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530725" y="289277"/>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Readings</a:t>
            </a:r>
            <a:endParaRPr/>
          </a:p>
        </p:txBody>
      </p:sp>
      <p:sp>
        <p:nvSpPr>
          <p:cNvPr id="290" name="Google Shape;290;p15"/>
          <p:cNvSpPr txBox="1"/>
          <p:nvPr>
            <p:ph idx="1" type="body"/>
          </p:nvPr>
        </p:nvSpPr>
        <p:spPr>
          <a:xfrm>
            <a:off x="932725" y="1359575"/>
            <a:ext cx="54447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t>
            </a:r>
            <a:r>
              <a:rPr lang="en"/>
              <a:t>Critical Questions For Big Data” by Danah Boyd &amp; Kate Crawford</a:t>
            </a:r>
            <a:endParaRPr/>
          </a:p>
          <a:p>
            <a:pPr indent="-298450" lvl="1" marL="1371600" rtl="0" algn="l">
              <a:spcBef>
                <a:spcPts val="0"/>
              </a:spcBef>
              <a:spcAft>
                <a:spcPts val="0"/>
              </a:spcAft>
              <a:buSzPts val="1100"/>
              <a:buChar char="○"/>
            </a:pPr>
            <a:r>
              <a:rPr lang="en"/>
              <a:t>A </a:t>
            </a:r>
            <a:r>
              <a:rPr lang="en"/>
              <a:t>scholarly</a:t>
            </a:r>
            <a:r>
              <a:rPr lang="en"/>
              <a:t> </a:t>
            </a:r>
            <a:r>
              <a:rPr lang="en"/>
              <a:t>integration</a:t>
            </a:r>
            <a:r>
              <a:rPr lang="en"/>
              <a:t> of the implications of Big Data</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“The differences between digital humanities and digital history” by Stephen Robertson</a:t>
            </a:r>
            <a:endParaRPr/>
          </a:p>
          <a:p>
            <a:pPr indent="-298450" lvl="1" marL="1371600" rtl="0" algn="l">
              <a:spcBef>
                <a:spcPts val="0"/>
              </a:spcBef>
              <a:spcAft>
                <a:spcPts val="0"/>
              </a:spcAft>
              <a:buSzPts val="1100"/>
              <a:buChar char="○"/>
            </a:pPr>
            <a:r>
              <a:rPr lang="en"/>
              <a:t>Insight into some of the entry barriers and disciplinary differences that impact big data</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“Against Cultural Singularity” by Alan Liu</a:t>
            </a:r>
            <a:endParaRPr/>
          </a:p>
          <a:p>
            <a:pPr indent="-298450" lvl="1" marL="914400" rtl="0" algn="l">
              <a:spcBef>
                <a:spcPts val="0"/>
              </a:spcBef>
              <a:spcAft>
                <a:spcPts val="0"/>
              </a:spcAft>
              <a:buSzPts val="1100"/>
              <a:buChar char="○"/>
            </a:pPr>
            <a:r>
              <a:rPr lang="en"/>
              <a:t>specific practical applications to manage Big Data within the Digital Humanities themselves</a:t>
            </a:r>
            <a:endParaRPr/>
          </a:p>
        </p:txBody>
      </p:sp>
      <p:pic>
        <p:nvPicPr>
          <p:cNvPr id="291" name="Google Shape;291;p15"/>
          <p:cNvPicPr preferRelativeResize="0"/>
          <p:nvPr/>
        </p:nvPicPr>
        <p:blipFill>
          <a:blip r:embed="rId3">
            <a:alphaModFix/>
          </a:blip>
          <a:stretch>
            <a:fillRect/>
          </a:stretch>
        </p:blipFill>
        <p:spPr>
          <a:xfrm>
            <a:off x="6301225" y="112467"/>
            <a:ext cx="2732974" cy="1725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140600" y="3842550"/>
            <a:ext cx="70305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sp>
        <p:nvSpPr>
          <p:cNvPr id="297" name="Google Shape;297;p16"/>
          <p:cNvSpPr txBox="1"/>
          <p:nvPr>
            <p:ph idx="1" type="body"/>
          </p:nvPr>
        </p:nvSpPr>
        <p:spPr>
          <a:xfrm>
            <a:off x="1056750" y="13009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mic Sans MS"/>
                <a:ea typeface="Comic Sans MS"/>
                <a:cs typeface="Comic Sans MS"/>
                <a:sym typeface="Comic Sans MS"/>
              </a:rPr>
              <a:t>“</a:t>
            </a:r>
            <a:r>
              <a:rPr lang="en" sz="1600">
                <a:latin typeface="Comic Sans MS"/>
                <a:ea typeface="Comic Sans MS"/>
                <a:cs typeface="Comic Sans MS"/>
                <a:sym typeface="Comic Sans MS"/>
              </a:rPr>
              <a:t>This is a world where massive amounts of data and applied mathematics replace every other tool that might be brought to bear. Out with every theory of human behavior, from linguistics to sociology. Forget taxonomy, ontology, and psychology. Who knows why people do what they do? The point is they do it, and we can track and measure it with unprecedented fidelity. With enough data, the numbers speak for themselves.” </a:t>
            </a:r>
            <a:endParaRPr sz="1600">
              <a:latin typeface="Comic Sans MS"/>
              <a:ea typeface="Comic Sans MS"/>
              <a:cs typeface="Comic Sans MS"/>
              <a:sym typeface="Comic Sans MS"/>
            </a:endParaRPr>
          </a:p>
          <a:p>
            <a:pPr indent="0" lvl="0" marL="0" rtl="0" algn="l">
              <a:lnSpc>
                <a:spcPct val="100000"/>
              </a:lnSpc>
              <a:spcBef>
                <a:spcPts val="1600"/>
              </a:spcBef>
              <a:spcAft>
                <a:spcPts val="0"/>
              </a:spcAft>
              <a:buNone/>
            </a:pPr>
            <a:r>
              <a:rPr b="1" lang="en" sz="2000">
                <a:latin typeface="Maven Pro"/>
                <a:ea typeface="Maven Pro"/>
                <a:cs typeface="Maven Pro"/>
                <a:sym typeface="Maven Pro"/>
              </a:rPr>
              <a:t>In 2008, Editor-in-Chief of Wired Chris Anderson </a:t>
            </a:r>
            <a:endParaRPr b="1" sz="2000">
              <a:latin typeface="Maven Pro"/>
              <a:ea typeface="Maven Pro"/>
              <a:cs typeface="Maven Pro"/>
              <a:sym typeface="Maven Pro"/>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1600"/>
              </a:spcBef>
              <a:spcAft>
                <a:spcPts val="1600"/>
              </a:spcAft>
              <a:buNone/>
            </a:pPr>
            <a:r>
              <a:t/>
            </a:r>
            <a:endParaRPr b="1" sz="2800">
              <a:latin typeface="Maven Pro"/>
              <a:ea typeface="Maven Pro"/>
              <a:cs typeface="Maven Pro"/>
              <a:sym typeface="Maven Pro"/>
            </a:endParaRPr>
          </a:p>
        </p:txBody>
      </p:sp>
      <p:pic>
        <p:nvPicPr>
          <p:cNvPr id="298" name="Google Shape;298;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100"/>
                                        <p:tgtEl>
                                          <p:spTgt spid="2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165275"/>
            <a:ext cx="70305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Boyd’s Big Questions for Big Data </a:t>
            </a:r>
            <a:endParaRPr sz="2600"/>
          </a:p>
        </p:txBody>
      </p:sp>
      <p:sp>
        <p:nvSpPr>
          <p:cNvPr id="304" name="Google Shape;304;p17"/>
          <p:cNvSpPr txBox="1"/>
          <p:nvPr>
            <p:ph idx="1" type="body"/>
          </p:nvPr>
        </p:nvSpPr>
        <p:spPr>
          <a:xfrm>
            <a:off x="1303800" y="1132275"/>
            <a:ext cx="7030500" cy="38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Comic Sans MS"/>
                <a:ea typeface="Comic Sans MS"/>
                <a:cs typeface="Comic Sans MS"/>
                <a:sym typeface="Comic Sans MS"/>
              </a:rPr>
              <a:t>Three classes of people in the realm of Big Data:</a:t>
            </a:r>
            <a:endParaRPr sz="1200">
              <a:solidFill>
                <a:srgbClr val="000000"/>
              </a:solidFill>
              <a:latin typeface="Comic Sans MS"/>
              <a:ea typeface="Comic Sans MS"/>
              <a:cs typeface="Comic Sans MS"/>
              <a:sym typeface="Comic Sans MS"/>
            </a:endParaRPr>
          </a:p>
          <a:p>
            <a:pPr indent="-304800" lvl="0" marL="914400" rtl="0" algn="l">
              <a:spcBef>
                <a:spcPts val="0"/>
              </a:spcBef>
              <a:spcAft>
                <a:spcPts val="0"/>
              </a:spcAft>
              <a:buClr>
                <a:srgbClr val="000000"/>
              </a:buClr>
              <a:buSzPts val="1200"/>
              <a:buFont typeface="Comic Sans MS"/>
              <a:buAutoNum type="arabicPeriod"/>
            </a:pPr>
            <a:r>
              <a:rPr lang="en" sz="1200">
                <a:solidFill>
                  <a:srgbClr val="000000"/>
                </a:solidFill>
                <a:latin typeface="Comic Sans MS"/>
                <a:ea typeface="Comic Sans MS"/>
                <a:cs typeface="Comic Sans MS"/>
                <a:sym typeface="Comic Sans MS"/>
              </a:rPr>
              <a:t>Those who create data: everyone who has a </a:t>
            </a:r>
            <a:r>
              <a:rPr lang="en" sz="1200">
                <a:solidFill>
                  <a:srgbClr val="000000"/>
                </a:solidFill>
                <a:latin typeface="Comic Sans MS"/>
                <a:ea typeface="Comic Sans MS"/>
                <a:cs typeface="Comic Sans MS"/>
                <a:sym typeface="Comic Sans MS"/>
              </a:rPr>
              <a:t>digital</a:t>
            </a:r>
            <a:r>
              <a:rPr lang="en" sz="1200">
                <a:solidFill>
                  <a:srgbClr val="000000"/>
                </a:solidFill>
                <a:latin typeface="Comic Sans MS"/>
                <a:ea typeface="Comic Sans MS"/>
                <a:cs typeface="Comic Sans MS"/>
                <a:sym typeface="Comic Sans MS"/>
              </a:rPr>
              <a:t> </a:t>
            </a:r>
            <a:r>
              <a:rPr lang="en" sz="1200">
                <a:solidFill>
                  <a:srgbClr val="000000"/>
                </a:solidFill>
                <a:latin typeface="Comic Sans MS"/>
                <a:ea typeface="Comic Sans MS"/>
                <a:cs typeface="Comic Sans MS"/>
                <a:sym typeface="Comic Sans MS"/>
              </a:rPr>
              <a:t>footprint</a:t>
            </a:r>
            <a:r>
              <a:rPr lang="en" sz="1200">
                <a:solidFill>
                  <a:srgbClr val="000000"/>
                </a:solidFill>
                <a:latin typeface="Comic Sans MS"/>
                <a:ea typeface="Comic Sans MS"/>
                <a:cs typeface="Comic Sans MS"/>
                <a:sym typeface="Comic Sans MS"/>
              </a:rPr>
              <a:t>. </a:t>
            </a:r>
            <a:endParaRPr sz="1200">
              <a:solidFill>
                <a:srgbClr val="000000"/>
              </a:solidFill>
              <a:latin typeface="Comic Sans MS"/>
              <a:ea typeface="Comic Sans MS"/>
              <a:cs typeface="Comic Sans MS"/>
              <a:sym typeface="Comic Sans MS"/>
            </a:endParaRPr>
          </a:p>
          <a:p>
            <a:pPr indent="-304800" lvl="0" marL="914400" rtl="0" algn="l">
              <a:spcBef>
                <a:spcPts val="0"/>
              </a:spcBef>
              <a:spcAft>
                <a:spcPts val="0"/>
              </a:spcAft>
              <a:buClr>
                <a:srgbClr val="000000"/>
              </a:buClr>
              <a:buSzPts val="1200"/>
              <a:buFont typeface="Comic Sans MS"/>
              <a:buAutoNum type="arabicPeriod"/>
            </a:pPr>
            <a:r>
              <a:rPr lang="en" sz="1200">
                <a:solidFill>
                  <a:srgbClr val="000000"/>
                </a:solidFill>
                <a:latin typeface="Comic Sans MS"/>
                <a:ea typeface="Comic Sans MS"/>
                <a:cs typeface="Comic Sans MS"/>
                <a:sym typeface="Comic Sans MS"/>
              </a:rPr>
              <a:t>Those who Collect it: Facebook, U.S Census, Google, all of the above</a:t>
            </a:r>
            <a:endParaRPr sz="1200">
              <a:solidFill>
                <a:srgbClr val="000000"/>
              </a:solidFill>
              <a:latin typeface="Comic Sans MS"/>
              <a:ea typeface="Comic Sans MS"/>
              <a:cs typeface="Comic Sans MS"/>
              <a:sym typeface="Comic Sans MS"/>
            </a:endParaRPr>
          </a:p>
          <a:p>
            <a:pPr indent="-304800" lvl="0" marL="914400" rtl="0" algn="l">
              <a:spcBef>
                <a:spcPts val="0"/>
              </a:spcBef>
              <a:spcAft>
                <a:spcPts val="0"/>
              </a:spcAft>
              <a:buClr>
                <a:srgbClr val="000000"/>
              </a:buClr>
              <a:buSzPts val="1200"/>
              <a:buFont typeface="Comic Sans MS"/>
              <a:buAutoNum type="arabicPeriod"/>
            </a:pPr>
            <a:r>
              <a:rPr lang="en" sz="1200">
                <a:solidFill>
                  <a:srgbClr val="000000"/>
                </a:solidFill>
                <a:latin typeface="Comic Sans MS"/>
                <a:ea typeface="Comic Sans MS"/>
                <a:cs typeface="Comic Sans MS"/>
                <a:sym typeface="Comic Sans MS"/>
              </a:rPr>
              <a:t>Those who have the expertise to analyze it: They are also the ones who get to determine the rules about how Big Data will be used, and who gets to participate.</a:t>
            </a:r>
            <a:endParaRPr sz="1200">
              <a:solidFill>
                <a:srgbClr val="000000"/>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rgbClr val="000000"/>
              </a:solidFill>
              <a:latin typeface="Comic Sans MS"/>
              <a:ea typeface="Comic Sans MS"/>
              <a:cs typeface="Comic Sans MS"/>
              <a:sym typeface="Comic Sans MS"/>
            </a:endParaRPr>
          </a:p>
          <a:p>
            <a:pPr indent="0" lvl="0" marL="0" rtl="0" algn="l">
              <a:spcBef>
                <a:spcPts val="0"/>
              </a:spcBef>
              <a:spcAft>
                <a:spcPts val="0"/>
              </a:spcAft>
              <a:buNone/>
            </a:pPr>
            <a:r>
              <a:rPr lang="en" sz="1200">
                <a:solidFill>
                  <a:srgbClr val="000000"/>
                </a:solidFill>
                <a:latin typeface="Comic Sans MS"/>
                <a:ea typeface="Comic Sans MS"/>
                <a:cs typeface="Comic Sans MS"/>
                <a:sym typeface="Comic Sans MS"/>
              </a:rPr>
              <a:t>Big Data </a:t>
            </a:r>
            <a:r>
              <a:rPr lang="en" sz="1200">
                <a:solidFill>
                  <a:srgbClr val="000000"/>
                </a:solidFill>
                <a:latin typeface="Comic Sans MS"/>
                <a:ea typeface="Comic Sans MS"/>
                <a:cs typeface="Comic Sans MS"/>
                <a:sym typeface="Comic Sans MS"/>
              </a:rPr>
              <a:t>doesn't</a:t>
            </a:r>
            <a:r>
              <a:rPr lang="en" sz="1200">
                <a:solidFill>
                  <a:srgbClr val="000000"/>
                </a:solidFill>
                <a:latin typeface="Comic Sans MS"/>
                <a:ea typeface="Comic Sans MS"/>
                <a:cs typeface="Comic Sans MS"/>
                <a:sym typeface="Comic Sans MS"/>
              </a:rPr>
              <a:t> mean </a:t>
            </a:r>
            <a:r>
              <a:rPr lang="en" sz="1200">
                <a:solidFill>
                  <a:srgbClr val="000000"/>
                </a:solidFill>
                <a:latin typeface="Comic Sans MS"/>
                <a:ea typeface="Comic Sans MS"/>
                <a:cs typeface="Comic Sans MS"/>
                <a:sym typeface="Comic Sans MS"/>
              </a:rPr>
              <a:t>Objectivity</a:t>
            </a:r>
            <a:r>
              <a:rPr lang="en" sz="1200">
                <a:solidFill>
                  <a:srgbClr val="000000"/>
                </a:solidFill>
                <a:latin typeface="Comic Sans MS"/>
                <a:ea typeface="Comic Sans MS"/>
                <a:cs typeface="Comic Sans MS"/>
                <a:sym typeface="Comic Sans MS"/>
              </a:rPr>
              <a:t> or Knowledge:</a:t>
            </a:r>
            <a:endParaRPr sz="1200">
              <a:solidFill>
                <a:srgbClr val="000000"/>
              </a:solidFill>
              <a:latin typeface="Comic Sans MS"/>
              <a:ea typeface="Comic Sans MS"/>
              <a:cs typeface="Comic Sans MS"/>
              <a:sym typeface="Comic Sans MS"/>
            </a:endParaRPr>
          </a:p>
          <a:p>
            <a:pPr indent="-304800" lvl="0" marL="4572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Big Data employees and </a:t>
            </a:r>
            <a:r>
              <a:rPr lang="en" sz="1200">
                <a:solidFill>
                  <a:srgbClr val="000000"/>
                </a:solidFill>
                <a:latin typeface="Comic Sans MS"/>
                <a:ea typeface="Comic Sans MS"/>
                <a:cs typeface="Comic Sans MS"/>
                <a:sym typeface="Comic Sans MS"/>
              </a:rPr>
              <a:t>scientist</a:t>
            </a:r>
            <a:r>
              <a:rPr lang="en" sz="1200">
                <a:solidFill>
                  <a:srgbClr val="000000"/>
                </a:solidFill>
                <a:latin typeface="Comic Sans MS"/>
                <a:ea typeface="Comic Sans MS"/>
                <a:cs typeface="Comic Sans MS"/>
                <a:sym typeface="Comic Sans MS"/>
              </a:rPr>
              <a:t> are mainly white and male.</a:t>
            </a:r>
            <a:endParaRPr sz="1200">
              <a:solidFill>
                <a:srgbClr val="000000"/>
              </a:solidFill>
              <a:latin typeface="Comic Sans MS"/>
              <a:ea typeface="Comic Sans MS"/>
              <a:cs typeface="Comic Sans MS"/>
              <a:sym typeface="Comic Sans MS"/>
            </a:endParaRPr>
          </a:p>
          <a:p>
            <a:pPr indent="-304800" lvl="0" marL="4572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Lack of Knowledge: Democratic big data fail in 2016 </a:t>
            </a:r>
            <a:endParaRPr sz="1200">
              <a:solidFill>
                <a:srgbClr val="000000"/>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rgbClr val="000000"/>
              </a:solidFill>
              <a:latin typeface="Comic Sans MS"/>
              <a:ea typeface="Comic Sans MS"/>
              <a:cs typeface="Comic Sans MS"/>
              <a:sym typeface="Comic Sans MS"/>
            </a:endParaRPr>
          </a:p>
          <a:p>
            <a:pPr indent="0" lvl="0" marL="0" rtl="0" algn="l">
              <a:spcBef>
                <a:spcPts val="0"/>
              </a:spcBef>
              <a:spcAft>
                <a:spcPts val="0"/>
              </a:spcAft>
              <a:buNone/>
            </a:pPr>
            <a:r>
              <a:rPr lang="en" sz="1200">
                <a:solidFill>
                  <a:srgbClr val="000000"/>
                </a:solidFill>
                <a:latin typeface="Comic Sans MS"/>
                <a:ea typeface="Comic Sans MS"/>
                <a:cs typeface="Comic Sans MS"/>
                <a:sym typeface="Comic Sans MS"/>
              </a:rPr>
              <a:t>Bigger </a:t>
            </a:r>
            <a:r>
              <a:rPr lang="en" sz="1200">
                <a:solidFill>
                  <a:srgbClr val="000000"/>
                </a:solidFill>
                <a:latin typeface="Comic Sans MS"/>
                <a:ea typeface="Comic Sans MS"/>
                <a:cs typeface="Comic Sans MS"/>
                <a:sym typeface="Comic Sans MS"/>
              </a:rPr>
              <a:t>isn't</a:t>
            </a:r>
            <a:r>
              <a:rPr lang="en" sz="1200">
                <a:solidFill>
                  <a:srgbClr val="000000"/>
                </a:solidFill>
                <a:latin typeface="Comic Sans MS"/>
                <a:ea typeface="Comic Sans MS"/>
                <a:cs typeface="Comic Sans MS"/>
                <a:sym typeface="Comic Sans MS"/>
              </a:rPr>
              <a:t> always better!</a:t>
            </a:r>
            <a:endParaRPr sz="1200">
              <a:solidFill>
                <a:srgbClr val="000000"/>
              </a:solidFill>
              <a:latin typeface="Comic Sans MS"/>
              <a:ea typeface="Comic Sans MS"/>
              <a:cs typeface="Comic Sans MS"/>
              <a:sym typeface="Comic Sans MS"/>
            </a:endParaRPr>
          </a:p>
          <a:p>
            <a:pPr indent="-304800" lvl="0" marL="4572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More Tweets </a:t>
            </a:r>
            <a:r>
              <a:rPr lang="en" sz="1200">
                <a:solidFill>
                  <a:srgbClr val="000000"/>
                </a:solidFill>
                <a:latin typeface="Comic Sans MS"/>
                <a:ea typeface="Comic Sans MS"/>
                <a:cs typeface="Comic Sans MS"/>
                <a:sym typeface="Comic Sans MS"/>
              </a:rPr>
              <a:t>doesn't</a:t>
            </a:r>
            <a:r>
              <a:rPr lang="en" sz="1200">
                <a:solidFill>
                  <a:srgbClr val="000000"/>
                </a:solidFill>
                <a:latin typeface="Comic Sans MS"/>
                <a:ea typeface="Comic Sans MS"/>
                <a:cs typeface="Comic Sans MS"/>
                <a:sym typeface="Comic Sans MS"/>
              </a:rPr>
              <a:t> mean better scholarly understanding</a:t>
            </a:r>
            <a:endParaRPr sz="1200">
              <a:solidFill>
                <a:srgbClr val="000000"/>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rgbClr val="000000"/>
              </a:solidFill>
              <a:latin typeface="Comic Sans MS"/>
              <a:ea typeface="Comic Sans MS"/>
              <a:cs typeface="Comic Sans MS"/>
              <a:sym typeface="Comic Sans MS"/>
            </a:endParaRPr>
          </a:p>
          <a:p>
            <a:pPr indent="0" lvl="0" marL="0" rtl="0" algn="l">
              <a:spcBef>
                <a:spcPts val="0"/>
              </a:spcBef>
              <a:spcAft>
                <a:spcPts val="0"/>
              </a:spcAft>
              <a:buNone/>
            </a:pPr>
            <a:r>
              <a:rPr lang="en" sz="1200">
                <a:solidFill>
                  <a:srgbClr val="000000"/>
                </a:solidFill>
                <a:latin typeface="Comic Sans MS"/>
                <a:ea typeface="Comic Sans MS"/>
                <a:cs typeface="Comic Sans MS"/>
                <a:sym typeface="Comic Sans MS"/>
              </a:rPr>
              <a:t>Limited </a:t>
            </a:r>
            <a:r>
              <a:rPr lang="en" sz="1200">
                <a:solidFill>
                  <a:srgbClr val="000000"/>
                </a:solidFill>
                <a:latin typeface="Comic Sans MS"/>
                <a:ea typeface="Comic Sans MS"/>
                <a:cs typeface="Comic Sans MS"/>
                <a:sym typeface="Comic Sans MS"/>
              </a:rPr>
              <a:t>Accessibility</a:t>
            </a:r>
            <a:r>
              <a:rPr lang="en" sz="1200">
                <a:solidFill>
                  <a:srgbClr val="000000"/>
                </a:solidFill>
                <a:latin typeface="Comic Sans MS"/>
                <a:ea typeface="Comic Sans MS"/>
                <a:cs typeface="Comic Sans MS"/>
                <a:sym typeface="Comic Sans MS"/>
              </a:rPr>
              <a:t> to Big Data:</a:t>
            </a:r>
            <a:endParaRPr sz="1200">
              <a:solidFill>
                <a:srgbClr val="000000"/>
              </a:solidFill>
              <a:latin typeface="Comic Sans MS"/>
              <a:ea typeface="Comic Sans MS"/>
              <a:cs typeface="Comic Sans MS"/>
              <a:sym typeface="Comic Sans MS"/>
            </a:endParaRPr>
          </a:p>
          <a:p>
            <a:pPr indent="-304800" lvl="0" marL="4572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Insiders vs Outsiders </a:t>
            </a:r>
            <a:endParaRPr sz="1200">
              <a:solidFill>
                <a:srgbClr val="000000"/>
              </a:solidFill>
              <a:latin typeface="Comic Sans MS"/>
              <a:ea typeface="Comic Sans MS"/>
              <a:cs typeface="Comic Sans MS"/>
              <a:sym typeface="Comic Sans MS"/>
            </a:endParaRPr>
          </a:p>
          <a:p>
            <a:pPr indent="-304800" lvl="0" marL="4572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Berkeley funding vs Idaho State Funding </a:t>
            </a:r>
            <a:endParaRPr sz="1200">
              <a:solidFill>
                <a:srgbClr val="000000"/>
              </a:solidFill>
              <a:latin typeface="Comic Sans MS"/>
              <a:ea typeface="Comic Sans MS"/>
              <a:cs typeface="Comic Sans MS"/>
              <a:sym typeface="Comic Sans MS"/>
            </a:endParaRPr>
          </a:p>
          <a:p>
            <a:pPr indent="-304800" lvl="0" marL="4572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Data </a:t>
            </a:r>
            <a:r>
              <a:rPr lang="en" sz="1200">
                <a:solidFill>
                  <a:srgbClr val="000000"/>
                </a:solidFill>
                <a:latin typeface="Comic Sans MS"/>
                <a:ea typeface="Comic Sans MS"/>
                <a:cs typeface="Comic Sans MS"/>
                <a:sym typeface="Comic Sans MS"/>
              </a:rPr>
              <a:t>Companies</a:t>
            </a:r>
            <a:r>
              <a:rPr lang="en" sz="1200">
                <a:solidFill>
                  <a:srgbClr val="000000"/>
                </a:solidFill>
                <a:latin typeface="Comic Sans MS"/>
                <a:ea typeface="Comic Sans MS"/>
                <a:cs typeface="Comic Sans MS"/>
                <a:sym typeface="Comic Sans MS"/>
              </a:rPr>
              <a:t> have no responsibility to make their data </a:t>
            </a:r>
            <a:r>
              <a:rPr lang="en" sz="1200">
                <a:solidFill>
                  <a:srgbClr val="000000"/>
                </a:solidFill>
                <a:latin typeface="Comic Sans MS"/>
                <a:ea typeface="Comic Sans MS"/>
                <a:cs typeface="Comic Sans MS"/>
                <a:sym typeface="Comic Sans MS"/>
              </a:rPr>
              <a:t>available</a:t>
            </a:r>
            <a:r>
              <a:rPr lang="en" sz="1200">
                <a:solidFill>
                  <a:srgbClr val="000000"/>
                </a:solidFill>
                <a:latin typeface="Comic Sans MS"/>
                <a:ea typeface="Comic Sans MS"/>
                <a:cs typeface="Comic Sans MS"/>
                <a:sym typeface="Comic Sans MS"/>
              </a:rPr>
              <a:t> and get to control over who gets to see them!</a:t>
            </a:r>
            <a:endParaRPr sz="1200">
              <a:solidFill>
                <a:srgbClr val="000000"/>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rgbClr val="000000"/>
              </a:solidFill>
              <a:latin typeface="Comic Sans MS"/>
              <a:ea typeface="Comic Sans MS"/>
              <a:cs typeface="Comic Sans MS"/>
              <a:sym typeface="Comic Sans MS"/>
            </a:endParaRPr>
          </a:p>
        </p:txBody>
      </p:sp>
      <p:pic>
        <p:nvPicPr>
          <p:cNvPr id="305" name="Google Shape;305;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305"/>
                                        </p:tgtEl>
                                        <p:attrNameLst>
                                          <p:attrName>ppt_y</p:attrName>
                                        </p:attrNameLst>
                                      </p:cBhvr>
                                      <p:tavLst>
                                        <p:tav fmla="" tm="0">
                                          <p:val>
                                            <p:strVal val="#ppt_y"/>
                                          </p:val>
                                        </p:tav>
                                        <p:tav fmla="" tm="100000">
                                          <p:val>
                                            <p:strVal val="#ppt_y+1"/>
                                          </p:val>
                                        </p:tav>
                                      </p:tavLst>
                                    </p:anim>
                                    <p:set>
                                      <p:cBhvr>
                                        <p:cTn dur="1" fill="hold">
                                          <p:stCondLst>
                                            <p:cond delay="1000"/>
                                          </p:stCondLst>
                                        </p:cTn>
                                        <p:tgtEl>
                                          <p:spTgt spid="3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0" y="0"/>
            <a:ext cx="8923800" cy="11373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
              <a:t>Why Big Data? (Robertson)</a:t>
            </a:r>
            <a:endParaRPr/>
          </a:p>
        </p:txBody>
      </p:sp>
      <p:sp>
        <p:nvSpPr>
          <p:cNvPr id="311" name="Google Shape;311;p18"/>
          <p:cNvSpPr txBox="1"/>
          <p:nvPr/>
        </p:nvSpPr>
        <p:spPr>
          <a:xfrm>
            <a:off x="470900" y="1582206"/>
            <a:ext cx="7485600" cy="2556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Increased demand for digital expertise</a:t>
            </a:r>
            <a:endParaRPr sz="1600">
              <a:solidFill>
                <a:srgbClr val="FFFFFF"/>
              </a:solidFill>
              <a:latin typeface="Nunito"/>
              <a:ea typeface="Nunito"/>
              <a:cs typeface="Nunito"/>
              <a:sym typeface="Nunito"/>
            </a:endParaRPr>
          </a:p>
        </p:txBody>
      </p:sp>
      <p:sp>
        <p:nvSpPr>
          <p:cNvPr id="312" name="Google Shape;312;p18"/>
          <p:cNvSpPr txBox="1"/>
          <p:nvPr/>
        </p:nvSpPr>
        <p:spPr>
          <a:xfrm>
            <a:off x="470900" y="1582206"/>
            <a:ext cx="4275900" cy="2556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Increased demand for digital expertise</a:t>
            </a:r>
            <a:endParaRPr sz="1600">
              <a:solidFill>
                <a:srgbClr val="FFFFFF"/>
              </a:solidFill>
              <a:latin typeface="Nunito"/>
              <a:ea typeface="Nunito"/>
              <a:cs typeface="Nunito"/>
              <a:sym typeface="Nunito"/>
            </a:endParaRPr>
          </a:p>
          <a:p>
            <a:pPr indent="0" lvl="0" marL="0" rtl="0" algn="l">
              <a:spcBef>
                <a:spcPts val="0"/>
              </a:spcBef>
              <a:spcAft>
                <a:spcPts val="0"/>
              </a:spcAft>
              <a:buNone/>
            </a:pPr>
            <a:r>
              <a:t/>
            </a:r>
            <a:endParaRPr sz="1600">
              <a:solidFill>
                <a:srgbClr val="FFFFFF"/>
              </a:solidFill>
              <a:latin typeface="Nunito"/>
              <a:ea typeface="Nunito"/>
              <a:cs typeface="Nunito"/>
              <a:sym typeface="Nunito"/>
            </a:endParaRPr>
          </a:p>
          <a:p>
            <a:pPr indent="-330200" lvl="0" marL="457200" rtl="0" algn="l">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Accessibility</a:t>
            </a:r>
            <a:endParaRPr sz="1600">
              <a:solidFill>
                <a:srgbClr val="FFFFFF"/>
              </a:solidFill>
              <a:latin typeface="Nunito"/>
              <a:ea typeface="Nunito"/>
              <a:cs typeface="Nunito"/>
              <a:sym typeface="Nunito"/>
            </a:endParaRPr>
          </a:p>
        </p:txBody>
      </p:sp>
      <p:sp>
        <p:nvSpPr>
          <p:cNvPr id="313" name="Google Shape;313;p18"/>
          <p:cNvSpPr txBox="1"/>
          <p:nvPr/>
        </p:nvSpPr>
        <p:spPr>
          <a:xfrm>
            <a:off x="470900" y="1582206"/>
            <a:ext cx="2379600" cy="2556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rgbClr val="FFFFFF"/>
              </a:solidFill>
              <a:latin typeface="Nunito"/>
              <a:ea typeface="Nunito"/>
              <a:cs typeface="Nunito"/>
              <a:sym typeface="Nunito"/>
            </a:endParaRPr>
          </a:p>
          <a:p>
            <a:pPr indent="0" lvl="0" marL="457200" rtl="0" algn="l">
              <a:spcBef>
                <a:spcPts val="0"/>
              </a:spcBef>
              <a:spcAft>
                <a:spcPts val="0"/>
              </a:spcAft>
              <a:buNone/>
            </a:pPr>
            <a:r>
              <a:t/>
            </a:r>
            <a:endParaRPr sz="1600">
              <a:solidFill>
                <a:srgbClr val="FFFFFF"/>
              </a:solidFill>
              <a:latin typeface="Nunito"/>
              <a:ea typeface="Nunito"/>
              <a:cs typeface="Nunito"/>
              <a:sym typeface="Nunito"/>
            </a:endParaRPr>
          </a:p>
          <a:p>
            <a:pPr indent="0" lvl="0" marL="457200" rtl="0" algn="l">
              <a:spcBef>
                <a:spcPts val="0"/>
              </a:spcBef>
              <a:spcAft>
                <a:spcPts val="0"/>
              </a:spcAft>
              <a:buNone/>
            </a:pPr>
            <a:r>
              <a:t/>
            </a:r>
            <a:endParaRPr sz="1600">
              <a:solidFill>
                <a:srgbClr val="FFFFFF"/>
              </a:solidFill>
              <a:latin typeface="Nunito"/>
              <a:ea typeface="Nunito"/>
              <a:cs typeface="Nunito"/>
              <a:sym typeface="Nunito"/>
            </a:endParaRPr>
          </a:p>
          <a:p>
            <a:pPr indent="0" lvl="0" marL="0" rtl="0" algn="l">
              <a:spcBef>
                <a:spcPts val="0"/>
              </a:spcBef>
              <a:spcAft>
                <a:spcPts val="0"/>
              </a:spcAft>
              <a:buNone/>
            </a:pPr>
            <a:r>
              <a:t/>
            </a:r>
            <a:endParaRPr sz="1600">
              <a:solidFill>
                <a:srgbClr val="FFFFFF"/>
              </a:solidFill>
              <a:latin typeface="Nunito"/>
              <a:ea typeface="Nunito"/>
              <a:cs typeface="Nunito"/>
              <a:sym typeface="Nunito"/>
            </a:endParaRPr>
          </a:p>
          <a:p>
            <a:pPr indent="-330200" lvl="0" marL="457200" rtl="0" algn="l">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Contextualization</a:t>
            </a:r>
            <a:endParaRPr sz="1600">
              <a:solidFill>
                <a:srgbClr val="FFFFFF"/>
              </a:solidFill>
              <a:latin typeface="Nunito"/>
              <a:ea typeface="Nunito"/>
              <a:cs typeface="Nunito"/>
              <a:sym typeface="Nunito"/>
            </a:endParaRPr>
          </a:p>
        </p:txBody>
      </p:sp>
      <p:pic>
        <p:nvPicPr>
          <p:cNvPr id="314" name="Google Shape;314;p18"/>
          <p:cNvPicPr preferRelativeResize="0"/>
          <p:nvPr/>
        </p:nvPicPr>
        <p:blipFill>
          <a:blip r:embed="rId3">
            <a:alphaModFix/>
          </a:blip>
          <a:stretch>
            <a:fillRect/>
          </a:stretch>
        </p:blipFill>
        <p:spPr>
          <a:xfrm>
            <a:off x="5204000" y="1297525"/>
            <a:ext cx="2699400" cy="1624550"/>
          </a:xfrm>
          <a:prstGeom prst="rect">
            <a:avLst/>
          </a:prstGeom>
          <a:noFill/>
          <a:ln>
            <a:noFill/>
          </a:ln>
        </p:spPr>
      </p:pic>
      <p:pic>
        <p:nvPicPr>
          <p:cNvPr id="315" name="Google Shape;315;p18"/>
          <p:cNvPicPr preferRelativeResize="0"/>
          <p:nvPr/>
        </p:nvPicPr>
        <p:blipFill>
          <a:blip r:embed="rId4">
            <a:alphaModFix/>
          </a:blip>
          <a:stretch>
            <a:fillRect/>
          </a:stretch>
        </p:blipFill>
        <p:spPr>
          <a:xfrm>
            <a:off x="3443518" y="3219500"/>
            <a:ext cx="2648920" cy="1690800"/>
          </a:xfrm>
          <a:prstGeom prst="rect">
            <a:avLst/>
          </a:prstGeom>
          <a:noFill/>
          <a:ln>
            <a:noFill/>
          </a:ln>
        </p:spPr>
      </p:pic>
      <p:pic>
        <p:nvPicPr>
          <p:cNvPr id="316" name="Google Shape;316;p18"/>
          <p:cNvPicPr preferRelativeResize="0"/>
          <p:nvPr/>
        </p:nvPicPr>
        <p:blipFill>
          <a:blip r:embed="rId5">
            <a:alphaModFix/>
          </a:blip>
          <a:stretch>
            <a:fillRect/>
          </a:stretch>
        </p:blipFill>
        <p:spPr>
          <a:xfrm>
            <a:off x="6623232" y="3219500"/>
            <a:ext cx="2019344" cy="169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Effect filter="fade" transition="in">
                                      <p:cBhvr>
                                        <p:cTn dur="1000"/>
                                        <p:tgtEl>
                                          <p:spTgt spid="31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19"/>
          <p:cNvSpPr txBox="1"/>
          <p:nvPr>
            <p:ph type="title"/>
          </p:nvPr>
        </p:nvSpPr>
        <p:spPr>
          <a:xfrm>
            <a:off x="19963" y="68113"/>
            <a:ext cx="7998600" cy="111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2"/>
                </a:solidFill>
              </a:rPr>
              <a:t>Drawbacks &amp; Barriers (Robertson)</a:t>
            </a:r>
            <a:endParaRPr sz="3500">
              <a:solidFill>
                <a:schemeClr val="dk2"/>
              </a:solidFill>
            </a:endParaRPr>
          </a:p>
        </p:txBody>
      </p:sp>
      <p:sp>
        <p:nvSpPr>
          <p:cNvPr id="322" name="Google Shape;322;p19"/>
          <p:cNvSpPr txBox="1"/>
          <p:nvPr>
            <p:ph idx="1" type="body"/>
          </p:nvPr>
        </p:nvSpPr>
        <p:spPr>
          <a:xfrm>
            <a:off x="340675" y="1646775"/>
            <a:ext cx="6366900" cy="251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 sz="1600">
                <a:solidFill>
                  <a:srgbClr val="FFFFFF"/>
                </a:solidFill>
              </a:rPr>
              <a:t>Lack of Digitized Sources</a:t>
            </a:r>
            <a:endParaRPr sz="1600">
              <a:solidFill>
                <a:srgbClr val="FFFFFF"/>
              </a:solidFill>
            </a:endParaRPr>
          </a:p>
          <a:p>
            <a:pPr indent="0" lvl="0" marL="0" rtl="0" algn="l">
              <a:spcBef>
                <a:spcPts val="1600"/>
              </a:spcBef>
              <a:spcAft>
                <a:spcPts val="0"/>
              </a:spcAft>
              <a:buNone/>
            </a:pPr>
            <a:r>
              <a:t/>
            </a:r>
            <a:endParaRPr sz="1600">
              <a:solidFill>
                <a:srgbClr val="FFFFFF"/>
              </a:solidFill>
            </a:endParaRPr>
          </a:p>
          <a:p>
            <a:pPr indent="0" lvl="0" marL="457200" rtl="0" algn="l">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sz="1600">
              <a:solidFill>
                <a:srgbClr val="FFFFFF"/>
              </a:solidFill>
            </a:endParaRPr>
          </a:p>
        </p:txBody>
      </p:sp>
      <p:pic>
        <p:nvPicPr>
          <p:cNvPr id="323" name="Google Shape;323;p19"/>
          <p:cNvPicPr preferRelativeResize="0"/>
          <p:nvPr/>
        </p:nvPicPr>
        <p:blipFill>
          <a:blip r:embed="rId3">
            <a:alphaModFix/>
          </a:blip>
          <a:stretch>
            <a:fillRect/>
          </a:stretch>
        </p:blipFill>
        <p:spPr>
          <a:xfrm>
            <a:off x="5499875" y="1179325"/>
            <a:ext cx="2927923" cy="1611100"/>
          </a:xfrm>
          <a:prstGeom prst="rect">
            <a:avLst/>
          </a:prstGeom>
          <a:noFill/>
          <a:ln>
            <a:noFill/>
          </a:ln>
        </p:spPr>
      </p:pic>
      <p:sp>
        <p:nvSpPr>
          <p:cNvPr id="324" name="Google Shape;324;p19"/>
          <p:cNvSpPr txBox="1"/>
          <p:nvPr/>
        </p:nvSpPr>
        <p:spPr>
          <a:xfrm>
            <a:off x="340675" y="16487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FFFFFF"/>
              </a:solidFill>
              <a:latin typeface="Nunito"/>
              <a:ea typeface="Nunito"/>
              <a:cs typeface="Nunito"/>
              <a:sym typeface="Nunito"/>
            </a:endParaRPr>
          </a:p>
          <a:p>
            <a:pPr indent="0" lvl="0" marL="0" rtl="0" algn="l">
              <a:lnSpc>
                <a:spcPct val="115000"/>
              </a:lnSpc>
              <a:spcBef>
                <a:spcPts val="1600"/>
              </a:spcBef>
              <a:spcAft>
                <a:spcPts val="0"/>
              </a:spcAft>
              <a:buNone/>
            </a:pPr>
            <a:r>
              <a:t/>
            </a:r>
            <a:endParaRPr sz="1600">
              <a:solidFill>
                <a:srgbClr val="FFFFFF"/>
              </a:solidFill>
              <a:latin typeface="Nunito"/>
              <a:ea typeface="Nunito"/>
              <a:cs typeface="Nunito"/>
              <a:sym typeface="Nunito"/>
            </a:endParaRPr>
          </a:p>
          <a:p>
            <a:pPr indent="-330200" lvl="0" marL="457200" rtl="0" algn="l">
              <a:lnSpc>
                <a:spcPct val="115000"/>
              </a:lnSpc>
              <a:spcBef>
                <a:spcPts val="160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Costs of Accessibility</a:t>
            </a:r>
            <a:endParaRPr sz="1600">
              <a:solidFill>
                <a:srgbClr val="FFFFFF"/>
              </a:solidFill>
              <a:latin typeface="Nunito"/>
              <a:ea typeface="Nunito"/>
              <a:cs typeface="Nunito"/>
              <a:sym typeface="Nunito"/>
            </a:endParaRPr>
          </a:p>
          <a:p>
            <a:pPr indent="0" lvl="0" marL="0" rtl="0" algn="l">
              <a:lnSpc>
                <a:spcPct val="115000"/>
              </a:lnSpc>
              <a:spcBef>
                <a:spcPts val="1600"/>
              </a:spcBef>
              <a:spcAft>
                <a:spcPts val="0"/>
              </a:spcAft>
              <a:buNone/>
            </a:pPr>
            <a:r>
              <a:t/>
            </a:r>
            <a:endParaRPr sz="1600">
              <a:solidFill>
                <a:srgbClr val="FFFFFF"/>
              </a:solidFill>
              <a:latin typeface="Nunito"/>
              <a:ea typeface="Nunito"/>
              <a:cs typeface="Nunito"/>
              <a:sym typeface="Nunito"/>
            </a:endParaRPr>
          </a:p>
          <a:p>
            <a:pPr indent="0" lvl="0" marL="0" rtl="0" algn="l">
              <a:lnSpc>
                <a:spcPct val="115000"/>
              </a:lnSpc>
              <a:spcBef>
                <a:spcPts val="1600"/>
              </a:spcBef>
              <a:spcAft>
                <a:spcPts val="1600"/>
              </a:spcAft>
              <a:buNone/>
            </a:pPr>
            <a:r>
              <a:t/>
            </a:r>
            <a:endParaRPr sz="1600">
              <a:solidFill>
                <a:srgbClr val="FFFFFF"/>
              </a:solidFill>
              <a:latin typeface="Nunito"/>
              <a:ea typeface="Nunito"/>
              <a:cs typeface="Nunito"/>
              <a:sym typeface="Nunito"/>
            </a:endParaRPr>
          </a:p>
        </p:txBody>
      </p:sp>
      <p:sp>
        <p:nvSpPr>
          <p:cNvPr id="325" name="Google Shape;325;p19"/>
          <p:cNvSpPr txBox="1"/>
          <p:nvPr/>
        </p:nvSpPr>
        <p:spPr>
          <a:xfrm>
            <a:off x="339425" y="1652222"/>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FFFFFF"/>
              </a:solidFill>
              <a:latin typeface="Nunito"/>
              <a:ea typeface="Nunito"/>
              <a:cs typeface="Nunito"/>
              <a:sym typeface="Nunito"/>
            </a:endParaRPr>
          </a:p>
          <a:p>
            <a:pPr indent="0" lvl="0" marL="0" rtl="0" algn="l">
              <a:lnSpc>
                <a:spcPct val="115000"/>
              </a:lnSpc>
              <a:spcBef>
                <a:spcPts val="1600"/>
              </a:spcBef>
              <a:spcAft>
                <a:spcPts val="0"/>
              </a:spcAft>
              <a:buNone/>
            </a:pPr>
            <a:r>
              <a:t/>
            </a:r>
            <a:endParaRPr sz="1600">
              <a:solidFill>
                <a:srgbClr val="FFFFFF"/>
              </a:solidFill>
              <a:latin typeface="Nunito"/>
              <a:ea typeface="Nunito"/>
              <a:cs typeface="Nunito"/>
              <a:sym typeface="Nunito"/>
            </a:endParaRPr>
          </a:p>
          <a:p>
            <a:pPr indent="0" lvl="0" marL="0" rtl="0" algn="l">
              <a:lnSpc>
                <a:spcPct val="115000"/>
              </a:lnSpc>
              <a:spcBef>
                <a:spcPts val="1600"/>
              </a:spcBef>
              <a:spcAft>
                <a:spcPts val="0"/>
              </a:spcAft>
              <a:buNone/>
            </a:pPr>
            <a:r>
              <a:t/>
            </a:r>
            <a:endParaRPr sz="1600">
              <a:solidFill>
                <a:srgbClr val="FFFFFF"/>
              </a:solidFill>
              <a:latin typeface="Nunito"/>
              <a:ea typeface="Nunito"/>
              <a:cs typeface="Nunito"/>
              <a:sym typeface="Nunito"/>
            </a:endParaRPr>
          </a:p>
          <a:p>
            <a:pPr indent="0" lvl="0" marL="0" rtl="0" algn="l">
              <a:lnSpc>
                <a:spcPct val="115000"/>
              </a:lnSpc>
              <a:spcBef>
                <a:spcPts val="1600"/>
              </a:spcBef>
              <a:spcAft>
                <a:spcPts val="0"/>
              </a:spcAft>
              <a:buNone/>
            </a:pPr>
            <a:r>
              <a:t/>
            </a:r>
            <a:endParaRPr sz="1600">
              <a:solidFill>
                <a:srgbClr val="FFFFFF"/>
              </a:solidFill>
              <a:latin typeface="Nunito"/>
              <a:ea typeface="Nunito"/>
              <a:cs typeface="Nunito"/>
              <a:sym typeface="Nunito"/>
            </a:endParaRPr>
          </a:p>
          <a:p>
            <a:pPr indent="-330200" lvl="0" marL="457200" rtl="0" algn="l">
              <a:lnSpc>
                <a:spcPct val="115000"/>
              </a:lnSpc>
              <a:spcBef>
                <a:spcPts val="160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Data Limitations</a:t>
            </a:r>
            <a:endParaRPr sz="1600">
              <a:solidFill>
                <a:srgbClr val="FFFFFF"/>
              </a:solidFill>
              <a:latin typeface="Nunito"/>
              <a:ea typeface="Nunito"/>
              <a:cs typeface="Nunito"/>
              <a:sym typeface="Nunito"/>
            </a:endParaRPr>
          </a:p>
        </p:txBody>
      </p:sp>
      <p:pic>
        <p:nvPicPr>
          <p:cNvPr id="326" name="Google Shape;326;p19"/>
          <p:cNvPicPr preferRelativeResize="0"/>
          <p:nvPr/>
        </p:nvPicPr>
        <p:blipFill>
          <a:blip r:embed="rId4">
            <a:alphaModFix/>
          </a:blip>
          <a:stretch>
            <a:fillRect/>
          </a:stretch>
        </p:blipFill>
        <p:spPr>
          <a:xfrm>
            <a:off x="3340675" y="2415675"/>
            <a:ext cx="2003400" cy="1333175"/>
          </a:xfrm>
          <a:prstGeom prst="rect">
            <a:avLst/>
          </a:prstGeom>
          <a:noFill/>
          <a:ln>
            <a:noFill/>
          </a:ln>
        </p:spPr>
      </p:pic>
      <p:pic>
        <p:nvPicPr>
          <p:cNvPr id="327" name="Google Shape;327;p19"/>
          <p:cNvPicPr preferRelativeResize="0"/>
          <p:nvPr/>
        </p:nvPicPr>
        <p:blipFill>
          <a:blip r:embed="rId5">
            <a:alphaModFix/>
          </a:blip>
          <a:stretch>
            <a:fillRect/>
          </a:stretch>
        </p:blipFill>
        <p:spPr>
          <a:xfrm>
            <a:off x="5818240" y="3156099"/>
            <a:ext cx="2419011" cy="16111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7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7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700"/>
                                        <p:tgtEl>
                                          <p:spTgt spid="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700"/>
                                        <p:tgtEl>
                                          <p:spTgt spid="322">
                                            <p:txEl>
                                              <p:pRg end="3" st="3"/>
                                            </p:txEl>
                                          </p:spTgt>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31" name="Shape 331"/>
        <p:cNvGrpSpPr/>
        <p:nvPr/>
      </p:nvGrpSpPr>
      <p:grpSpPr>
        <a:xfrm>
          <a:off x="0" y="0"/>
          <a:ext cx="0" cy="0"/>
          <a:chOff x="0" y="0"/>
          <a:chExt cx="0" cy="0"/>
        </a:xfrm>
      </p:grpSpPr>
      <p:sp>
        <p:nvSpPr>
          <p:cNvPr id="332" name="Google Shape;332;p20"/>
          <p:cNvSpPr txBox="1"/>
          <p:nvPr>
            <p:ph type="title"/>
          </p:nvPr>
        </p:nvSpPr>
        <p:spPr>
          <a:xfrm>
            <a:off x="1952050" y="472875"/>
            <a:ext cx="7030500" cy="999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Against the Cultural Singularity</a:t>
            </a:r>
            <a:endParaRPr/>
          </a:p>
        </p:txBody>
      </p:sp>
      <p:sp>
        <p:nvSpPr>
          <p:cNvPr id="333" name="Google Shape;333;p20"/>
          <p:cNvSpPr txBox="1"/>
          <p:nvPr>
            <p:ph idx="1" type="body"/>
          </p:nvPr>
        </p:nvSpPr>
        <p:spPr>
          <a:xfrm>
            <a:off x="921175" y="1524675"/>
            <a:ext cx="80037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Liu:</a:t>
            </a:r>
            <a:r>
              <a:rPr lang="en" sz="1600"/>
              <a:t> </a:t>
            </a:r>
            <a:r>
              <a:rPr lang="en"/>
              <a:t>cultural singularity refers to the point in time when all </a:t>
            </a:r>
            <a:r>
              <a:rPr lang="en"/>
              <a:t>constituent</a:t>
            </a:r>
            <a:r>
              <a:rPr lang="en"/>
              <a:t> parts of the present culture converge and are brought under the corporate framework and are capitalized.</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Culture as forms of knowledge that become essentially products of "information capital"</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sz="1500"/>
              <a:t>  The threat of </a:t>
            </a:r>
            <a:r>
              <a:rPr b="1" lang="en" sz="1600"/>
              <a:t>“deep government and industrial drive toward gathering and extracting maximum value from data” without the representation of academia, and society at large. Also people like you and me.</a:t>
            </a:r>
            <a:endParaRPr b="1" sz="1600"/>
          </a:p>
          <a:p>
            <a:pPr indent="457200" lvl="0" marL="0" rtl="0" algn="l">
              <a:spcBef>
                <a:spcPts val="1600"/>
              </a:spcBef>
              <a:spcAft>
                <a:spcPts val="0"/>
              </a:spcAft>
              <a:buNone/>
            </a:pPr>
            <a:r>
              <a:rPr lang="en"/>
              <a:t>-  Alan Liu in "Against the Cultural Singularity," May 2016.</a:t>
            </a:r>
            <a:endParaRPr/>
          </a:p>
          <a:p>
            <a:pPr indent="0" lvl="0" marL="0" rtl="0" algn="l">
              <a:spcBef>
                <a:spcPts val="1600"/>
              </a:spcBef>
              <a:spcAft>
                <a:spcPts val="1600"/>
              </a:spcAft>
              <a:buNone/>
            </a:pPr>
            <a:r>
              <a:t/>
            </a:r>
            <a:endParaRPr/>
          </a:p>
        </p:txBody>
      </p:sp>
      <p:pic>
        <p:nvPicPr>
          <p:cNvPr id="334" name="Google Shape;334;p20"/>
          <p:cNvPicPr preferRelativeResize="0"/>
          <p:nvPr/>
        </p:nvPicPr>
        <p:blipFill>
          <a:blip r:embed="rId3">
            <a:alphaModFix/>
          </a:blip>
          <a:stretch>
            <a:fillRect/>
          </a:stretch>
        </p:blipFill>
        <p:spPr>
          <a:xfrm>
            <a:off x="276775" y="115325"/>
            <a:ext cx="1372376" cy="121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338" name="Shape 338"/>
        <p:cNvGrpSpPr/>
        <p:nvPr/>
      </p:nvGrpSpPr>
      <p:grpSpPr>
        <a:xfrm>
          <a:off x="0" y="0"/>
          <a:ext cx="0" cy="0"/>
          <a:chOff x="0" y="0"/>
          <a:chExt cx="0" cy="0"/>
        </a:xfrm>
      </p:grpSpPr>
      <p:sp>
        <p:nvSpPr>
          <p:cNvPr id="339" name="Google Shape;339;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Against the Cultural Singularity</a:t>
            </a:r>
            <a:endParaRPr/>
          </a:p>
          <a:p>
            <a:pPr indent="0" lvl="0" marL="0" rtl="0" algn="l">
              <a:spcBef>
                <a:spcPts val="0"/>
              </a:spcBef>
              <a:spcAft>
                <a:spcPts val="0"/>
              </a:spcAft>
              <a:buNone/>
            </a:pPr>
            <a:r>
              <a:t/>
            </a:r>
            <a:endParaRPr/>
          </a:p>
        </p:txBody>
      </p:sp>
      <p:sp>
        <p:nvSpPr>
          <p:cNvPr id="340" name="Google Shape;340;p21"/>
          <p:cNvSpPr txBox="1"/>
          <p:nvPr>
            <p:ph idx="1" type="body"/>
          </p:nvPr>
        </p:nvSpPr>
        <p:spPr>
          <a:xfrm>
            <a:off x="1303800" y="15130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remedies are there within the Digital Humanities sphere to help circumvent the imposition of power structures that hinder the flow of information in academia?</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One possible solution is </a:t>
            </a:r>
            <a:r>
              <a:rPr b="1" lang="en"/>
              <a:t>Open-Source</a:t>
            </a:r>
            <a:endParaRPr b="1"/>
          </a:p>
          <a:p>
            <a:pPr indent="0" lvl="0" marL="0" rtl="0" algn="l">
              <a:spcBef>
                <a:spcPts val="1600"/>
              </a:spcBef>
              <a:spcAft>
                <a:spcPts val="0"/>
              </a:spcAft>
              <a:buNone/>
            </a:pPr>
            <a:r>
              <a:t/>
            </a:r>
            <a:endParaRPr/>
          </a:p>
          <a:p>
            <a:pPr indent="0" lvl="0" marL="0" rtl="0" algn="l">
              <a:spcBef>
                <a:spcPts val="1600"/>
              </a:spcBef>
              <a:spcAft>
                <a:spcPts val="0"/>
              </a:spcAft>
              <a:buNone/>
            </a:pPr>
            <a:r>
              <a:rPr b="1" lang="en"/>
              <a:t>Github </a:t>
            </a:r>
            <a:r>
              <a:rPr lang="en"/>
              <a:t>is the most popular platform for sharing open-source software</a:t>
            </a:r>
            <a:endParaRPr/>
          </a:p>
          <a:p>
            <a:pPr indent="0" lvl="0" marL="0" rtl="0" algn="l">
              <a:spcBef>
                <a:spcPts val="1600"/>
              </a:spcBef>
              <a:spcAft>
                <a:spcPts val="1600"/>
              </a:spcAft>
              <a:buNone/>
            </a:pPr>
            <a:r>
              <a:t/>
            </a:r>
            <a:endParaRPr/>
          </a:p>
        </p:txBody>
      </p:sp>
      <p:pic>
        <p:nvPicPr>
          <p:cNvPr id="341" name="Google Shape;341;p21"/>
          <p:cNvPicPr preferRelativeResize="0"/>
          <p:nvPr/>
        </p:nvPicPr>
        <p:blipFill>
          <a:blip r:embed="rId3">
            <a:alphaModFix/>
          </a:blip>
          <a:stretch>
            <a:fillRect/>
          </a:stretch>
        </p:blipFill>
        <p:spPr>
          <a:xfrm>
            <a:off x="6645600" y="2306450"/>
            <a:ext cx="2018250" cy="2018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